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tiff" ContentType="image/tiff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  <p:sldMasterId id="2147483653" r:id="rId3"/>
    <p:sldMasterId id="2147483655" r:id="rId4"/>
  </p:sldMasterIdLst>
  <p:notesMasterIdLst>
    <p:notesMasterId r:id="rId37"/>
  </p:notesMasterIdLst>
  <p:sldIdLst>
    <p:sldId id="256" r:id="rId5"/>
    <p:sldId id="258" r:id="rId6"/>
    <p:sldId id="257" r:id="rId7"/>
    <p:sldId id="262" r:id="rId8"/>
    <p:sldId id="263" r:id="rId9"/>
    <p:sldId id="276" r:id="rId10"/>
    <p:sldId id="288" r:id="rId11"/>
    <p:sldId id="289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64" r:id="rId22"/>
    <p:sldId id="291" r:id="rId23"/>
    <p:sldId id="274" r:id="rId24"/>
    <p:sldId id="259" r:id="rId25"/>
    <p:sldId id="265" r:id="rId26"/>
    <p:sldId id="266" r:id="rId27"/>
    <p:sldId id="267" r:id="rId28"/>
    <p:sldId id="270" r:id="rId29"/>
    <p:sldId id="295" r:id="rId30"/>
    <p:sldId id="294" r:id="rId31"/>
    <p:sldId id="271" r:id="rId32"/>
    <p:sldId id="272" r:id="rId33"/>
    <p:sldId id="275" r:id="rId34"/>
    <p:sldId id="292" r:id="rId35"/>
    <p:sldId id="290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D7B2B1-3461-4B72-A630-529ADA7F1D8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FE8F9C-6BD3-45C0-8AB9-D876797EE728}" type="slidenum">
              <a:rPr lang="en-US"/>
              <a:pPr/>
              <a:t>1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B2B1-3461-4B72-A630-529ADA7F1D8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B2B1-3461-4B72-A630-529ADA7F1D8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B2B1-3461-4B72-A630-529ADA7F1D8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B2B1-3461-4B72-A630-529ADA7F1D8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B2B1-3461-4B72-A630-529ADA7F1D8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B2B1-3461-4B72-A630-529ADA7F1D8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B2B1-3461-4B72-A630-529ADA7F1D8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B2B1-3461-4B72-A630-529ADA7F1D8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B2B1-3461-4B72-A630-529ADA7F1D8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B2B1-3461-4B72-A630-529ADA7F1D8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B2B1-3461-4B72-A630-529ADA7F1D8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B2B1-3461-4B72-A630-529ADA7F1D8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B2B1-3461-4B72-A630-529ADA7F1D8C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B2B1-3461-4B72-A630-529ADA7F1D8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B2B1-3461-4B72-A630-529ADA7F1D8C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B2B1-3461-4B72-A630-529ADA7F1D8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B2B1-3461-4B72-A630-529ADA7F1D8C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B2B1-3461-4B72-A630-529ADA7F1D8C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B2B1-3461-4B72-A630-529ADA7F1D8C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B2B1-3461-4B72-A630-529ADA7F1D8C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B2B1-3461-4B72-A630-529ADA7F1D8C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B2B1-3461-4B72-A630-529ADA7F1D8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B2B1-3461-4B72-A630-529ADA7F1D8C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B2B1-3461-4B72-A630-529ADA7F1D8C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B2B1-3461-4B72-A630-529ADA7F1D8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B2B1-3461-4B72-A630-529ADA7F1D8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B2B1-3461-4B72-A630-529ADA7F1D8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B2B1-3461-4B72-A630-529ADA7F1D8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B2B1-3461-4B72-A630-529ADA7F1D8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7B2B1-3461-4B72-A630-529ADA7F1D8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sissmallbottom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002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30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30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sislargetop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</p:spPr>
      </p:pic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002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7563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029248F-21A2-469F-9BC8-9CFAC5DAAE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428A73-582C-42CD-A69B-8C41959D0B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7BCEB8-B498-4A94-998E-68F1B5D857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49500"/>
            <a:ext cx="4038600" cy="3776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49500"/>
            <a:ext cx="4038600" cy="3776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20397-6376-4027-8EE8-D1FD4A205C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33929E-00E8-46A5-9069-B48C0F8386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C5E740-B1DA-4543-A926-27C8C9F8F1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545479-87C2-4BB7-AF31-C5BAF066E4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3F6AC-A53D-49ED-875F-E6B20A2058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FD9CE-1EFE-4EDB-AA13-1678FB147B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A5407-64D7-46A0-A6EA-DFCE31E5DC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2038"/>
            <a:ext cx="2057400" cy="5064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2038"/>
            <a:ext cx="6019800" cy="506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8BE651-14CE-4071-8A72-ACE3D0F7B6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sissmalltop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</p:spPr>
      </p:pic>
      <p:sp>
        <p:nvSpPr>
          <p:cNvPr id="102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4843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131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2C07FE7-BFBE-41F0-BB08-E5265A3566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216F33-9214-4257-9B06-1E35772BBC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02FE38-C6E3-4459-B286-6832D1E317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764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764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E7536-C614-445B-9122-9634FCA0A7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1FA9E0-564A-4441-8C35-EB11B45716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106543-5E75-4BAD-943D-35E4CE98FC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47D1E-23E9-449B-8568-45C47A78AC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18297C-C7B1-469C-B8CC-86CA25E1EF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B7FEA3-AD03-4560-9A0E-6674E7F693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870524-1DBE-4B90-BE05-95429DACC9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8050"/>
            <a:ext cx="2057400" cy="5218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8050"/>
            <a:ext cx="6019800" cy="5218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4E6627-9445-40FC-A316-2DE6F4FF65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sislargebottom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</p:spPr>
      </p:pic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4843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131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77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77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099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099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sissmallbottom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sislargetop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411413" y="1062038"/>
            <a:ext cx="62753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349500"/>
            <a:ext cx="8229600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D778BCDC-7C54-45FB-A0C9-7BAAC872F36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sissmalltop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411413" y="908050"/>
            <a:ext cx="6275387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76475"/>
            <a:ext cx="8229600" cy="384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F0467CA-990F-46EE-A80E-0A9CB90FA45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sislargebottom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77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K:\Kickers\ISIS%20Overview%20Animation%20with%20VO%20&amp;%20Subtitles(640x360).wmv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800" b="1" i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ISIS Pulsed power for Injection and Extraction</a:t>
            </a:r>
            <a:endParaRPr lang="en-US" sz="4800" b="1" i="1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844" y="5000636"/>
            <a:ext cx="6400800" cy="1752600"/>
          </a:xfrm>
        </p:spPr>
        <p:txBody>
          <a:bodyPr/>
          <a:lstStyle/>
          <a:p>
            <a:pPr algn="l"/>
            <a:r>
              <a:rPr lang="en-US" dirty="0" smtClean="0"/>
              <a:t>Adrian McFarland</a:t>
            </a:r>
          </a:p>
          <a:p>
            <a:pPr algn="l"/>
            <a:r>
              <a:rPr lang="en-US" sz="1800" dirty="0" smtClean="0"/>
              <a:t>Electrical Engineering Group</a:t>
            </a:r>
          </a:p>
          <a:p>
            <a:pPr algn="l"/>
            <a:r>
              <a:rPr lang="en-US" sz="1800" dirty="0" smtClean="0"/>
              <a:t>Pulsed power section leader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71472" y="142852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GB" sz="4400" dirty="0"/>
              <a:t>Injection Dipoles</a:t>
            </a:r>
            <a:endParaRPr lang="en-GB" sz="4400" kern="0" dirty="0">
              <a:solidFill>
                <a:schemeClr val="tx2"/>
              </a:solidFill>
              <a:latin typeface="+mj-lt"/>
              <a:ea typeface="+mj-ea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 bwMode="auto">
          <a:xfrm>
            <a:off x="428596" y="1500174"/>
            <a:ext cx="4857750" cy="34353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2" indent="-342900" eaLnBrk="1" hangingPunct="1"/>
            <a:r>
              <a:rPr lang="en-GB" sz="2800" dirty="0" smtClean="0"/>
              <a:t>Single Turn / Ferrite Core</a:t>
            </a:r>
          </a:p>
          <a:p>
            <a:pPr eaLnBrk="1" hangingPunct="1"/>
            <a:r>
              <a:rPr lang="en-GB" sz="2800" dirty="0" smtClean="0"/>
              <a:t>155 mm Aperture</a:t>
            </a:r>
          </a:p>
          <a:p>
            <a:pPr eaLnBrk="1" hangingPunct="1"/>
            <a:r>
              <a:rPr lang="en-GB" sz="2800" dirty="0" smtClean="0"/>
              <a:t>Peak Field ~ 0.11 T</a:t>
            </a:r>
          </a:p>
          <a:p>
            <a:pPr eaLnBrk="1" hangingPunct="1"/>
            <a:r>
              <a:rPr lang="en-GB" sz="2800" dirty="0" smtClean="0"/>
              <a:t>Peak Current ~ 12200 A</a:t>
            </a:r>
          </a:p>
          <a:p>
            <a:pPr eaLnBrk="1" hangingPunct="1"/>
            <a:r>
              <a:rPr lang="en-GB" sz="2800" dirty="0" smtClean="0"/>
              <a:t>Rise / Fall Time ~ 80 µs</a:t>
            </a:r>
          </a:p>
          <a:p>
            <a:pPr eaLnBrk="1" hangingPunct="1"/>
            <a:r>
              <a:rPr lang="en-GB" sz="2800" dirty="0" smtClean="0"/>
              <a:t>Flat-top ~ 400 µs</a:t>
            </a:r>
            <a:endParaRPr lang="en-GB" sz="2000" dirty="0" smtClean="0"/>
          </a:p>
          <a:p>
            <a:pPr eaLnBrk="1" hangingPunct="1"/>
            <a:endParaRPr lang="en-GB" dirty="0" smtClean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/>
          <a:srcRect l="36063" t="34103" r="13251" b="15076"/>
          <a:stretch>
            <a:fillRect/>
          </a:stretch>
        </p:blipFill>
        <p:spPr bwMode="auto">
          <a:xfrm>
            <a:off x="5429256" y="1071546"/>
            <a:ext cx="2786063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/>
          <a:srcRect l="33405" t="38092" r="18402" b="14603"/>
          <a:stretch>
            <a:fillRect/>
          </a:stretch>
        </p:blipFill>
        <p:spPr bwMode="auto">
          <a:xfrm>
            <a:off x="5429256" y="3429000"/>
            <a:ext cx="2786063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38200" y="866775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GB" sz="4400" dirty="0"/>
              <a:t>Magnetic Model</a:t>
            </a:r>
            <a:endParaRPr lang="en-GB" sz="4400" kern="0" dirty="0">
              <a:solidFill>
                <a:schemeClr val="tx2"/>
              </a:solidFill>
              <a:latin typeface="+mj-lt"/>
              <a:ea typeface="+mj-ea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 t="14546" r="27930" b="9544"/>
          <a:stretch>
            <a:fillRect/>
          </a:stretch>
        </p:blipFill>
        <p:spPr bwMode="auto">
          <a:xfrm>
            <a:off x="357188" y="1857375"/>
            <a:ext cx="370998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642938" y="5143500"/>
            <a:ext cx="36433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1800"/>
              <a:t>Calculated current - 12195 A</a:t>
            </a:r>
          </a:p>
          <a:p>
            <a:pPr>
              <a:buFont typeface="Arial" pitchFamily="34" charset="0"/>
              <a:buChar char="•"/>
            </a:pPr>
            <a:r>
              <a:rPr lang="en-GB" sz="1800"/>
              <a:t>Actual current – 12200 A</a:t>
            </a:r>
          </a:p>
        </p:txBody>
      </p:sp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4643438" y="5143500"/>
            <a:ext cx="36433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1800"/>
              <a:t>Calculated voltage - 175 V</a:t>
            </a:r>
          </a:p>
          <a:p>
            <a:pPr>
              <a:buFont typeface="Arial" pitchFamily="34" charset="0"/>
              <a:buChar char="•"/>
            </a:pPr>
            <a:r>
              <a:rPr lang="en-GB" sz="1800"/>
              <a:t>Actual voltage ~ 250 – 300 V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143372" y="2285992"/>
          <a:ext cx="450059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7767"/>
                <a:gridCol w="2542827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solidFill>
                            <a:schemeClr val="tx1"/>
                          </a:solidFill>
                        </a:rPr>
                        <a:t>Current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Calibri"/>
                          <a:ea typeface="Calibri"/>
                          <a:cs typeface="Times New Roman"/>
                        </a:rPr>
                        <a:t>Integral = 54.61 </a:t>
                      </a:r>
                      <a:r>
                        <a:rPr lang="en-GB" sz="1100" dirty="0" err="1">
                          <a:latin typeface="Calibri"/>
                          <a:ea typeface="Calibri"/>
                          <a:cs typeface="Times New Roman"/>
                        </a:rPr>
                        <a:t>Tmm</a:t>
                      </a: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libri"/>
                          <a:cs typeface="Times New Roman"/>
                        </a:rPr>
                        <a:t>Stored energy (Int (B.H/2) dv) = 85.6 J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latin typeface="Calibri"/>
                          <a:ea typeface="Calibri"/>
                          <a:cs typeface="Times New Roman"/>
                        </a:rPr>
                        <a:t>Bmax</a:t>
                      </a:r>
                      <a:r>
                        <a:rPr lang="en-GB" sz="1100" dirty="0">
                          <a:latin typeface="Calibri"/>
                          <a:ea typeface="Calibri"/>
                          <a:cs typeface="Times New Roman"/>
                        </a:rPr>
                        <a:t> = 0.0984 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libri"/>
                          <a:cs typeface="Times New Roman"/>
                        </a:rPr>
                        <a:t>L (2.energy / I</a:t>
                      </a:r>
                      <a:r>
                        <a:rPr lang="en-GB" sz="1100" baseline="300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GB" sz="1100">
                          <a:latin typeface="Calibri"/>
                          <a:ea typeface="Calibri"/>
                          <a:cs typeface="Times New Roman"/>
                        </a:rPr>
                        <a:t>) = 1.15 µH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libri"/>
                          <a:cs typeface="Times New Roman"/>
                        </a:rPr>
                        <a:t>L</a:t>
                      </a:r>
                      <a:r>
                        <a:rPr lang="en-GB" sz="1100" baseline="-25000">
                          <a:latin typeface="Calibri"/>
                          <a:ea typeface="Calibri"/>
                          <a:cs typeface="Times New Roman"/>
                        </a:rPr>
                        <a:t>eff</a:t>
                      </a:r>
                      <a:r>
                        <a:rPr lang="en-GB" sz="1100">
                          <a:latin typeface="Calibri"/>
                          <a:ea typeface="Calibri"/>
                          <a:cs typeface="Times New Roman"/>
                        </a:rPr>
                        <a:t> = 555 mm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libri"/>
                          <a:cs typeface="Times New Roman"/>
                        </a:rPr>
                        <a:t>dt = 80 µs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libri"/>
                          <a:cs typeface="Times New Roman"/>
                        </a:rPr>
                        <a:t>I = 12195 Amps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Calibri"/>
                          <a:ea typeface="Calibri"/>
                          <a:cs typeface="Times New Roman"/>
                        </a:rPr>
                        <a:t>V (L </a:t>
                      </a:r>
                      <a:r>
                        <a:rPr lang="en-GB" sz="1100" dirty="0" err="1">
                          <a:latin typeface="Calibri"/>
                          <a:ea typeface="Calibri"/>
                          <a:cs typeface="Times New Roman"/>
                        </a:rPr>
                        <a:t>di</a:t>
                      </a:r>
                      <a:r>
                        <a:rPr lang="en-GB" sz="1100" dirty="0">
                          <a:latin typeface="Calibri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GB" sz="1100" dirty="0" err="1">
                          <a:latin typeface="Calibri"/>
                          <a:ea typeface="Calibri"/>
                          <a:cs typeface="Times New Roman"/>
                        </a:rPr>
                        <a:t>dt</a:t>
                      </a:r>
                      <a:r>
                        <a:rPr lang="en-GB" sz="1100" dirty="0">
                          <a:latin typeface="Calibri"/>
                          <a:ea typeface="Calibri"/>
                          <a:cs typeface="Times New Roman"/>
                        </a:rPr>
                        <a:t>) = 175 Volts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38200" y="866775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GB" sz="4400" dirty="0"/>
              <a:t>180 </a:t>
            </a:r>
            <a:r>
              <a:rPr lang="en-GB" sz="4400" dirty="0" err="1"/>
              <a:t>MeV</a:t>
            </a:r>
            <a:r>
              <a:rPr lang="en-GB" sz="4400" dirty="0"/>
              <a:t> Injection</a:t>
            </a:r>
          </a:p>
          <a:p>
            <a:pPr algn="ctr">
              <a:defRPr/>
            </a:pPr>
            <a:r>
              <a:rPr lang="en-GB" sz="4400" dirty="0"/>
              <a:t>Dipoles</a:t>
            </a:r>
            <a:endParaRPr lang="en-GB" sz="4400" kern="0" dirty="0">
              <a:solidFill>
                <a:schemeClr val="tx2"/>
              </a:solidFill>
              <a:latin typeface="+mj-lt"/>
              <a:ea typeface="+mj-ea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 bwMode="auto">
          <a:xfrm>
            <a:off x="500063" y="2500313"/>
            <a:ext cx="4778375" cy="30718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2800" smtClean="0"/>
              <a:t>155 mm Aperture</a:t>
            </a:r>
          </a:p>
          <a:p>
            <a:pPr eaLnBrk="1" hangingPunct="1"/>
            <a:r>
              <a:rPr lang="en-GB" sz="2800" smtClean="0"/>
              <a:t>Assuming the same geometry</a:t>
            </a:r>
          </a:p>
          <a:p>
            <a:pPr eaLnBrk="1" hangingPunct="1"/>
            <a:r>
              <a:rPr lang="en-GB" sz="2800" smtClean="0"/>
              <a:t>Peak Field ~ 0.18 T</a:t>
            </a:r>
          </a:p>
          <a:p>
            <a:pPr eaLnBrk="1" hangingPunct="1"/>
            <a:r>
              <a:rPr lang="en-GB" sz="2800" smtClean="0"/>
              <a:t>Rise / Fall Time ~ 80 µs</a:t>
            </a:r>
          </a:p>
          <a:p>
            <a:pPr eaLnBrk="1" hangingPunct="1"/>
            <a:r>
              <a:rPr lang="en-GB" sz="2800" smtClean="0"/>
              <a:t>Flat-top ~ 400 µs</a:t>
            </a:r>
            <a:endParaRPr lang="en-GB" sz="2000" smtClean="0"/>
          </a:p>
          <a:p>
            <a:pPr eaLnBrk="1" hangingPunct="1"/>
            <a:endParaRPr lang="en-GB" smtClean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/>
          <a:srcRect l="36063" t="34103" r="13251" b="15076"/>
          <a:stretch>
            <a:fillRect/>
          </a:stretch>
        </p:blipFill>
        <p:spPr bwMode="auto">
          <a:xfrm>
            <a:off x="5143500" y="2643188"/>
            <a:ext cx="3605213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38200" y="866775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GB" sz="4400" dirty="0"/>
              <a:t>180 </a:t>
            </a:r>
            <a:r>
              <a:rPr lang="en-GB" sz="4400" dirty="0" err="1"/>
              <a:t>MeV</a:t>
            </a:r>
            <a:r>
              <a:rPr lang="en-GB" sz="4400" dirty="0"/>
              <a:t> Magnetic Model</a:t>
            </a:r>
            <a:endParaRPr lang="en-GB" sz="4400" kern="0" dirty="0">
              <a:solidFill>
                <a:schemeClr val="tx2"/>
              </a:solidFill>
              <a:latin typeface="+mj-lt"/>
              <a:ea typeface="+mj-ea"/>
            </a:endParaRPr>
          </a:p>
        </p:txBody>
      </p:sp>
      <p:pic>
        <p:nvPicPr>
          <p:cNvPr id="23555" name="Picture 7"/>
          <p:cNvPicPr>
            <a:picLocks noChangeAspect="1" noChangeArrowheads="1"/>
          </p:cNvPicPr>
          <p:nvPr/>
        </p:nvPicPr>
        <p:blipFill>
          <a:blip r:embed="rId3"/>
          <a:srcRect t="13864" r="30754" b="8636"/>
          <a:stretch>
            <a:fillRect/>
          </a:stretch>
        </p:blipFill>
        <p:spPr bwMode="auto">
          <a:xfrm>
            <a:off x="357188" y="1857375"/>
            <a:ext cx="3571875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642938" y="5143500"/>
            <a:ext cx="3643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1800"/>
              <a:t> Calculated current - 20725 A</a:t>
            </a:r>
          </a:p>
        </p:txBody>
      </p:sp>
      <p:sp>
        <p:nvSpPr>
          <p:cNvPr id="23558" name="TextBox 10"/>
          <p:cNvSpPr txBox="1">
            <a:spLocks noChangeArrowheads="1"/>
          </p:cNvSpPr>
          <p:nvPr/>
        </p:nvSpPr>
        <p:spPr bwMode="auto">
          <a:xfrm>
            <a:off x="642910" y="5500702"/>
            <a:ext cx="3643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1800"/>
              <a:t> Calculated voltage - 290 V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71934" y="2000240"/>
          <a:ext cx="4762512" cy="1911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5058"/>
                <a:gridCol w="2357454"/>
              </a:tblGrid>
              <a:tr h="428628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Estimation on new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Calibri"/>
                          <a:ea typeface="Calibri"/>
                          <a:cs typeface="Times New Roman"/>
                        </a:rPr>
                        <a:t>Integral = 91.3 </a:t>
                      </a:r>
                      <a:r>
                        <a:rPr lang="en-GB" sz="1100" dirty="0" err="1">
                          <a:latin typeface="Calibri"/>
                          <a:ea typeface="Calibri"/>
                          <a:cs typeface="Times New Roman"/>
                        </a:rPr>
                        <a:t>Tmm</a:t>
                      </a:r>
                      <a:endParaRPr lang="en-GB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libri"/>
                          <a:cs typeface="Times New Roman"/>
                        </a:rPr>
                        <a:t>Stored energy (Int (B.H/2) dv) = 243 J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 err="1">
                          <a:latin typeface="Calibri"/>
                          <a:ea typeface="Calibri"/>
                          <a:cs typeface="Times New Roman"/>
                        </a:rPr>
                        <a:t>Bmax</a:t>
                      </a:r>
                      <a:r>
                        <a:rPr lang="en-GB" sz="1100" dirty="0">
                          <a:latin typeface="Calibri"/>
                          <a:ea typeface="Calibri"/>
                          <a:cs typeface="Times New Roman"/>
                        </a:rPr>
                        <a:t> = 0.165 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libri"/>
                          <a:cs typeface="Times New Roman"/>
                        </a:rPr>
                        <a:t>L (2.energy / I</a:t>
                      </a:r>
                      <a:r>
                        <a:rPr lang="en-GB" sz="1100" baseline="3000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GB" sz="1100">
                          <a:latin typeface="Calibri"/>
                          <a:ea typeface="Calibri"/>
                          <a:cs typeface="Times New Roman"/>
                        </a:rPr>
                        <a:t>) = 1.13 µH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libri"/>
                          <a:cs typeface="Times New Roman"/>
                        </a:rPr>
                        <a:t>L</a:t>
                      </a:r>
                      <a:r>
                        <a:rPr lang="en-GB" sz="1100" baseline="-25000">
                          <a:latin typeface="Calibri"/>
                          <a:ea typeface="Calibri"/>
                          <a:cs typeface="Times New Roman"/>
                        </a:rPr>
                        <a:t>eff</a:t>
                      </a:r>
                      <a:r>
                        <a:rPr lang="en-GB" sz="1100">
                          <a:latin typeface="Calibri"/>
                          <a:ea typeface="Calibri"/>
                          <a:cs typeface="Times New Roman"/>
                        </a:rPr>
                        <a:t> = 553 mm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latin typeface="Calibri"/>
                          <a:ea typeface="Calibri"/>
                          <a:cs typeface="Times New Roman"/>
                        </a:rPr>
                        <a:t>dt = 80 µs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Calibri"/>
                          <a:ea typeface="Calibri"/>
                          <a:cs typeface="Times New Roman"/>
                        </a:rPr>
                        <a:t>I = 20725 Amps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Calibri"/>
                          <a:ea typeface="Calibri"/>
                          <a:cs typeface="Times New Roman"/>
                        </a:rPr>
                        <a:t>V (L </a:t>
                      </a:r>
                      <a:r>
                        <a:rPr lang="en-GB" sz="1100" dirty="0" err="1">
                          <a:latin typeface="Calibri"/>
                          <a:ea typeface="Calibri"/>
                          <a:cs typeface="Times New Roman"/>
                        </a:rPr>
                        <a:t>di</a:t>
                      </a:r>
                      <a:r>
                        <a:rPr lang="en-GB" sz="1100" dirty="0">
                          <a:latin typeface="Calibri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GB" sz="1100" dirty="0" err="1">
                          <a:latin typeface="Calibri"/>
                          <a:ea typeface="Calibri"/>
                          <a:cs typeface="Times New Roman"/>
                        </a:rPr>
                        <a:t>dt</a:t>
                      </a:r>
                      <a:r>
                        <a:rPr lang="en-GB" sz="1100" dirty="0">
                          <a:latin typeface="Calibri"/>
                          <a:ea typeface="Calibri"/>
                          <a:cs typeface="Times New Roman"/>
                        </a:rPr>
                        <a:t>) = 290 Volts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28596" y="1643050"/>
            <a:ext cx="3889374" cy="3048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2800" dirty="0" smtClean="0"/>
              <a:t>I &gt; 21000 A</a:t>
            </a:r>
          </a:p>
          <a:p>
            <a:pPr eaLnBrk="1" hangingPunct="1"/>
            <a:r>
              <a:rPr lang="en-GB" sz="2800" dirty="0" smtClean="0"/>
              <a:t>Rise / Fall ~ 80 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µs</a:t>
            </a:r>
            <a:endParaRPr lang="en-GB" sz="2800" dirty="0" smtClean="0"/>
          </a:p>
          <a:p>
            <a:pPr eaLnBrk="1" hangingPunct="1"/>
            <a:r>
              <a:rPr lang="en-GB" sz="2800" dirty="0" smtClean="0"/>
              <a:t>Flat-top ~ 400 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µs</a:t>
            </a:r>
            <a:endParaRPr lang="en-GB" sz="2800" dirty="0" smtClean="0"/>
          </a:p>
          <a:p>
            <a:pPr eaLnBrk="1" hangingPunct="1"/>
            <a:r>
              <a:rPr lang="en-GB" sz="2800" dirty="0" smtClean="0"/>
              <a:t>Possibility of Tuneable Gradient on “Flat-top”</a:t>
            </a:r>
          </a:p>
        </p:txBody>
      </p:sp>
      <p:sp>
        <p:nvSpPr>
          <p:cNvPr id="25603" name="Title 1"/>
          <p:cNvSpPr>
            <a:spLocks noGrp="1"/>
          </p:cNvSpPr>
          <p:nvPr>
            <p:ph type="title"/>
          </p:nvPr>
        </p:nvSpPr>
        <p:spPr bwMode="auto">
          <a:xfrm>
            <a:off x="642910" y="142852"/>
            <a:ext cx="77724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dirty="0" smtClean="0"/>
              <a:t>Power Supply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142984"/>
            <a:ext cx="3429024" cy="4178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 bwMode="auto">
          <a:xfrm>
            <a:off x="685800" y="857250"/>
            <a:ext cx="7772400" cy="9286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mtClean="0"/>
              <a:t>P/S Schematic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2000250"/>
            <a:ext cx="5405438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25" y="2571750"/>
            <a:ext cx="342900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 bwMode="auto">
          <a:xfrm>
            <a:off x="685800" y="857250"/>
            <a:ext cx="7772400" cy="9286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mtClean="0"/>
              <a:t>P/S Simulation</a:t>
            </a:r>
          </a:p>
        </p:txBody>
      </p:sp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1285852" y="5072074"/>
            <a:ext cx="2143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dirty="0"/>
              <a:t> Current waveform</a:t>
            </a:r>
          </a:p>
        </p:txBody>
      </p:sp>
      <p:sp>
        <p:nvSpPr>
          <p:cNvPr id="27654" name="TextBox 7"/>
          <p:cNvSpPr txBox="1">
            <a:spLocks noChangeArrowheads="1"/>
          </p:cNvSpPr>
          <p:nvPr/>
        </p:nvSpPr>
        <p:spPr bwMode="auto">
          <a:xfrm>
            <a:off x="5786446" y="5072074"/>
            <a:ext cx="2143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dirty="0"/>
              <a:t> Voltage waveform</a:t>
            </a:r>
          </a:p>
        </p:txBody>
      </p:sp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2"/>
            <a:ext cx="3945319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000240"/>
            <a:ext cx="4071966" cy="281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428868"/>
            <a:ext cx="8229600" cy="1143000"/>
          </a:xfrm>
        </p:spPr>
        <p:txBody>
          <a:bodyPr/>
          <a:lstStyle/>
          <a:p>
            <a:r>
              <a:rPr lang="en-GB" dirty="0" smtClean="0"/>
              <a:t>Fast Extraction Kickers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14354"/>
          </a:xfrm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en-GB" dirty="0" smtClean="0"/>
              <a:t>Fast Extraction Kickers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285860"/>
            <a:ext cx="8229600" cy="971544"/>
          </a:xfrm>
        </p:spPr>
        <p:txBody>
          <a:bodyPr/>
          <a:lstStyle/>
          <a:p>
            <a:endParaRPr lang="en-GB" sz="2400" dirty="0" smtClean="0"/>
          </a:p>
          <a:p>
            <a:endParaRPr lang="en-US" sz="2400" dirty="0" smtClean="0"/>
          </a:p>
          <a:p>
            <a:endParaRPr lang="en-GB" dirty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357158" y="1285860"/>
          <a:ext cx="5857915" cy="4643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1060"/>
                <a:gridCol w="1768427"/>
                <a:gridCol w="1768428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Parameters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Units</a:t>
                      </a:r>
                      <a:endParaRPr lang="en-GB" dirty="0"/>
                    </a:p>
                  </a:txBody>
                  <a:tcPr/>
                </a:tc>
              </a:tr>
              <a:tr h="272102"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Number of Power Supply Systems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Ctr="1"/>
                </a:tc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283534"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Number of magnets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3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Ctr="1"/>
                </a:tc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PFN Voltage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36 (60 max)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Ctr="1"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kV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Current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5000  (8000</a:t>
                      </a:r>
                      <a:r>
                        <a:rPr lang="en-GB" sz="1200" b="1" baseline="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max)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Ctr="1"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A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Current Rise Time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80 - 120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Ctr="1"/>
                </a:tc>
                <a:tc>
                  <a:txBody>
                    <a:bodyPr/>
                    <a:lstStyle/>
                    <a:p>
                      <a:r>
                        <a:rPr lang="en-GB" sz="12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nS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Field Rise Time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&lt;210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Ctr="1"/>
                </a:tc>
                <a:tc>
                  <a:txBody>
                    <a:bodyPr/>
                    <a:lstStyle/>
                    <a:p>
                      <a:r>
                        <a:rPr lang="en-GB" sz="12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nS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宋体" pitchFamily="2" charset="-122"/>
                          <a:cs typeface="Arial" charset="0"/>
                        </a:rPr>
                        <a:t> Gap 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宋体" pitchFamily="2" charset="-122"/>
                          <a:cs typeface="Arial" charset="0"/>
                        </a:rPr>
                        <a:t>181</a:t>
                      </a:r>
                    </a:p>
                  </a:txBody>
                  <a:tcPr anchorCtr="1" horzOverflow="overflow"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mm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宋体" pitchFamily="2" charset="-122"/>
                          <a:cs typeface="Arial" charset="0"/>
                        </a:rPr>
                        <a:t> Pole Width 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宋体" pitchFamily="2" charset="-122"/>
                          <a:cs typeface="Arial" charset="0"/>
                        </a:rPr>
                        <a:t>147</a:t>
                      </a:r>
                    </a:p>
                  </a:txBody>
                  <a:tcPr anchorCtr="1" horzOverflow="overflow"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mm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宋体" pitchFamily="2" charset="-122"/>
                          <a:cs typeface="Arial" charset="0"/>
                        </a:rPr>
                        <a:t> Magnet length 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宋体" pitchFamily="2" charset="-122"/>
                          <a:cs typeface="Arial" charset="0"/>
                        </a:rPr>
                        <a:t>0.7</a:t>
                      </a:r>
                    </a:p>
                  </a:txBody>
                  <a:tcPr anchorCtr="1" horzOverflow="overflow"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m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宋体" pitchFamily="2" charset="-122"/>
                          <a:cs typeface="Arial" charset="0"/>
                        </a:rPr>
                        <a:t> Bending angle 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宋体" pitchFamily="2" charset="-122"/>
                          <a:cs typeface="Arial" charset="0"/>
                        </a:rPr>
                        <a:t>5.23</a:t>
                      </a:r>
                    </a:p>
                  </a:txBody>
                  <a:tcPr anchorCtr="1" horzOverflow="overflow"/>
                </a:tc>
                <a:tc>
                  <a:txBody>
                    <a:bodyPr/>
                    <a:lstStyle/>
                    <a:p>
                      <a:r>
                        <a:rPr lang="en-GB" sz="12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mrad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宋体" pitchFamily="2" charset="-122"/>
                          <a:cs typeface="Arial" charset="0"/>
                        </a:rPr>
                        <a:t> Cable impedance 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宋体" pitchFamily="2" charset="-122"/>
                          <a:cs typeface="Arial" charset="0"/>
                        </a:rPr>
                        <a:t>6.25</a:t>
                      </a:r>
                    </a:p>
                  </a:txBody>
                  <a:tcPr anchorCtr="1" horzOverflow="overflow"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ohms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宋体" pitchFamily="2" charset="-122"/>
                          <a:cs typeface="Arial" charset="0"/>
                        </a:rPr>
                        <a:t> PFN Impedance 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宋体" pitchFamily="2" charset="-122"/>
                          <a:cs typeface="Arial" charset="0"/>
                        </a:rPr>
                        <a:t>3.75´2</a:t>
                      </a:r>
                    </a:p>
                  </a:txBody>
                  <a:tcPr anchorCtr="1" horzOverflow="overflow"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ohms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宋体" pitchFamily="2" charset="-122"/>
                          <a:cs typeface="Arial" charset="0"/>
                        </a:rPr>
                        <a:t> Magnet Inductance 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宋体" pitchFamily="2" charset="-122"/>
                          <a:cs typeface="Arial" charset="0"/>
                        </a:rPr>
                        <a:t>0.39+0.39</a:t>
                      </a:r>
                    </a:p>
                  </a:txBody>
                  <a:tcPr anchorCtr="1" horzOverflow="overflow"/>
                </a:tc>
                <a:tc>
                  <a:txBody>
                    <a:bodyPr/>
                    <a:lstStyle/>
                    <a:p>
                      <a:r>
                        <a:rPr lang="en-GB" sz="1200" b="1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mH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宋体" pitchFamily="2" charset="-122"/>
                          <a:cs typeface="Arial" charset="0"/>
                        </a:rPr>
                        <a:t> Magnetic field 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宋体" pitchFamily="2" charset="-122"/>
                          <a:cs typeface="Arial" charset="0"/>
                        </a:rPr>
                        <a:t>365</a:t>
                      </a:r>
                    </a:p>
                  </a:txBody>
                  <a:tcPr anchorCtr="1" horzOverflow="overflow"/>
                </a:tc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G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宋体" pitchFamily="2" charset="-122"/>
                          <a:cs typeface="Arial" charset="0"/>
                        </a:rPr>
                        <a:t> Magnet type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宋体" pitchFamily="2" charset="-122"/>
                          <a:cs typeface="Arial" charset="0"/>
                        </a:rPr>
                        <a:t> L, 2C, short</a:t>
                      </a:r>
                    </a:p>
                  </a:txBody>
                  <a:tcPr anchorCtr="1" horzOverflow="overflow"/>
                </a:tc>
                <a:tc>
                  <a:txBody>
                    <a:bodyPr/>
                    <a:lstStyle/>
                    <a:p>
                      <a:endParaRPr lang="en-GB" sz="1200" b="1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en-GB" dirty="0" smtClean="0"/>
              <a:t>Fast Extraction Kickers</a:t>
            </a:r>
            <a:endParaRPr lang="en-GB" dirty="0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428596" y="1285860"/>
            <a:ext cx="8229600" cy="900106"/>
          </a:xfrm>
        </p:spPr>
        <p:txBody>
          <a:bodyPr/>
          <a:lstStyle/>
          <a:p>
            <a:pPr>
              <a:buNone/>
            </a:pPr>
            <a:endParaRPr lang="en-GB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142984"/>
            <a:ext cx="5314149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572132" y="2357430"/>
            <a:ext cx="3571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 Extraction from super period 1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5000A peek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Rise  time 80 - 120nS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50 Hz operation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6 power supply operation</a:t>
            </a:r>
          </a:p>
          <a:p>
            <a:pPr>
              <a:buFont typeface="Arial" pitchFamily="34" charset="0"/>
              <a:buChar char="•"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Overview of ISIS</a:t>
            </a:r>
          </a:p>
          <a:p>
            <a:r>
              <a:rPr lang="en-GB" dirty="0" smtClean="0"/>
              <a:t>Injection Dipole – new design</a:t>
            </a:r>
          </a:p>
          <a:p>
            <a:r>
              <a:rPr lang="en-GB" dirty="0" smtClean="0"/>
              <a:t>Fast Extraction Kickers</a:t>
            </a:r>
          </a:p>
          <a:p>
            <a:r>
              <a:rPr lang="en-GB" dirty="0" smtClean="0"/>
              <a:t>ISIS Animation</a:t>
            </a:r>
          </a:p>
          <a:p>
            <a:r>
              <a:rPr lang="en-GB" dirty="0" smtClean="0"/>
              <a:t>Comments and Questions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en-GB" dirty="0" smtClean="0"/>
              <a:t>Fast Extraction Kickers</a:t>
            </a:r>
            <a:endParaRPr lang="en-GB" dirty="0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428596" y="2000240"/>
            <a:ext cx="8229600" cy="571504"/>
          </a:xfrm>
        </p:spPr>
        <p:txBody>
          <a:bodyPr/>
          <a:lstStyle/>
          <a:p>
            <a:pPr>
              <a:buNone/>
            </a:pPr>
            <a:r>
              <a:rPr lang="en-GB" sz="1600" dirty="0" smtClean="0"/>
              <a:t>3 Kicker magnet3 in Super period 1</a:t>
            </a:r>
            <a:endParaRPr lang="en-GB" sz="1600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3071810"/>
            <a:ext cx="532900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Arrow Connector 6"/>
          <p:cNvCxnSpPr/>
          <p:nvPr/>
        </p:nvCxnSpPr>
        <p:spPr>
          <a:xfrm rot="16200000" flipH="1">
            <a:off x="642910" y="2857496"/>
            <a:ext cx="1357322" cy="21431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en-GB" dirty="0" smtClean="0"/>
              <a:t>Fast Extraction Kickers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285860"/>
            <a:ext cx="8229600" cy="971544"/>
          </a:xfrm>
        </p:spPr>
        <p:txBody>
          <a:bodyPr/>
          <a:lstStyle/>
          <a:p>
            <a:pPr>
              <a:buNone/>
            </a:pPr>
            <a:r>
              <a:rPr lang="en-GB" sz="2400" dirty="0" smtClean="0"/>
              <a:t>Beam Pulse structure in Synchrotron at 800 </a:t>
            </a:r>
            <a:r>
              <a:rPr lang="en-GB" sz="2400" dirty="0" err="1" smtClean="0"/>
              <a:t>MeV</a:t>
            </a:r>
            <a:endParaRPr lang="en-GB" sz="2400" dirty="0" smtClean="0"/>
          </a:p>
          <a:p>
            <a:pPr>
              <a:buNone/>
            </a:pPr>
            <a:r>
              <a:rPr lang="en-GB" sz="2400" dirty="0" smtClean="0"/>
              <a:t>100 ns beam , 200 ns Gap</a:t>
            </a:r>
            <a:endParaRPr lang="en-US" sz="2400" dirty="0" smtClean="0"/>
          </a:p>
          <a:p>
            <a:endParaRPr lang="en-GB" dirty="0"/>
          </a:p>
        </p:txBody>
      </p: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571472" y="2643182"/>
            <a:ext cx="2243138" cy="2025650"/>
            <a:chOff x="564" y="973"/>
            <a:chExt cx="1413" cy="1276"/>
          </a:xfrm>
        </p:grpSpPr>
        <p:sp>
          <p:nvSpPr>
            <p:cNvPr id="5" name="Oval 9"/>
            <p:cNvSpPr>
              <a:spLocks noChangeArrowheads="1"/>
            </p:cNvSpPr>
            <p:nvPr/>
          </p:nvSpPr>
          <p:spPr bwMode="auto">
            <a:xfrm>
              <a:off x="652" y="973"/>
              <a:ext cx="1276" cy="1276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6" name="Group 24"/>
            <p:cNvGrpSpPr>
              <a:grpSpLocks/>
            </p:cNvGrpSpPr>
            <p:nvPr/>
          </p:nvGrpSpPr>
          <p:grpSpPr bwMode="auto">
            <a:xfrm rot="-712761">
              <a:off x="561" y="1221"/>
              <a:ext cx="271" cy="560"/>
              <a:chOff x="733" y="1236"/>
              <a:chExt cx="243" cy="721"/>
            </a:xfrm>
          </p:grpSpPr>
          <p:sp>
            <p:nvSpPr>
              <p:cNvPr id="12" name="Oval 25"/>
              <p:cNvSpPr>
                <a:spLocks noChangeArrowheads="1"/>
              </p:cNvSpPr>
              <p:nvPr/>
            </p:nvSpPr>
            <p:spPr bwMode="auto">
              <a:xfrm rot="2092820">
                <a:off x="882" y="1236"/>
                <a:ext cx="94" cy="31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" name="Oval 26"/>
              <p:cNvSpPr>
                <a:spLocks noChangeArrowheads="1"/>
              </p:cNvSpPr>
              <p:nvPr/>
            </p:nvSpPr>
            <p:spPr bwMode="auto">
              <a:xfrm rot="1577855">
                <a:off x="820" y="1343"/>
                <a:ext cx="94" cy="31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" name="Oval 27"/>
              <p:cNvSpPr>
                <a:spLocks noChangeArrowheads="1"/>
              </p:cNvSpPr>
              <p:nvPr/>
            </p:nvSpPr>
            <p:spPr bwMode="auto">
              <a:xfrm rot="1306949">
                <a:off x="758" y="1498"/>
                <a:ext cx="94" cy="31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5" name="Oval 28"/>
              <p:cNvSpPr>
                <a:spLocks noChangeArrowheads="1"/>
              </p:cNvSpPr>
              <p:nvPr/>
            </p:nvSpPr>
            <p:spPr bwMode="auto">
              <a:xfrm>
                <a:off x="733" y="1642"/>
                <a:ext cx="94" cy="31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7" name="Group 29"/>
            <p:cNvGrpSpPr>
              <a:grpSpLocks/>
            </p:cNvGrpSpPr>
            <p:nvPr/>
          </p:nvGrpSpPr>
          <p:grpSpPr bwMode="auto">
            <a:xfrm rot="10800000">
              <a:off x="1714" y="1566"/>
              <a:ext cx="262" cy="580"/>
              <a:chOff x="733" y="1236"/>
              <a:chExt cx="243" cy="721"/>
            </a:xfrm>
          </p:grpSpPr>
          <p:sp>
            <p:nvSpPr>
              <p:cNvPr id="8" name="Oval 30"/>
              <p:cNvSpPr>
                <a:spLocks noChangeArrowheads="1"/>
              </p:cNvSpPr>
              <p:nvPr/>
            </p:nvSpPr>
            <p:spPr bwMode="auto">
              <a:xfrm rot="2092820">
                <a:off x="882" y="1236"/>
                <a:ext cx="94" cy="31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" name="Oval 31"/>
              <p:cNvSpPr>
                <a:spLocks noChangeArrowheads="1"/>
              </p:cNvSpPr>
              <p:nvPr/>
            </p:nvSpPr>
            <p:spPr bwMode="auto">
              <a:xfrm rot="1577855">
                <a:off x="820" y="1343"/>
                <a:ext cx="94" cy="31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" name="Oval 32"/>
              <p:cNvSpPr>
                <a:spLocks noChangeArrowheads="1"/>
              </p:cNvSpPr>
              <p:nvPr/>
            </p:nvSpPr>
            <p:spPr bwMode="auto">
              <a:xfrm rot="1306949">
                <a:off x="758" y="1498"/>
                <a:ext cx="94" cy="31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" name="Oval 33"/>
              <p:cNvSpPr>
                <a:spLocks noChangeArrowheads="1"/>
              </p:cNvSpPr>
              <p:nvPr/>
            </p:nvSpPr>
            <p:spPr bwMode="auto">
              <a:xfrm>
                <a:off x="733" y="1642"/>
                <a:ext cx="94" cy="31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16" name="Text Box 37"/>
          <p:cNvSpPr txBox="1">
            <a:spLocks noChangeArrowheads="1"/>
          </p:cNvSpPr>
          <p:nvPr/>
        </p:nvSpPr>
        <p:spPr bwMode="auto">
          <a:xfrm>
            <a:off x="142844" y="4929198"/>
            <a:ext cx="30251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/>
              <a:t>Kickers fire in 200 ns gap</a:t>
            </a:r>
          </a:p>
          <a:p>
            <a:r>
              <a:rPr lang="en-GB" dirty="0"/>
              <a:t>~100 ns rise time to </a:t>
            </a:r>
            <a:r>
              <a:rPr lang="en-GB" dirty="0" smtClean="0"/>
              <a:t>5000 </a:t>
            </a:r>
            <a:r>
              <a:rPr lang="en-GB" dirty="0"/>
              <a:t>A</a:t>
            </a:r>
          </a:p>
          <a:p>
            <a:r>
              <a:rPr lang="en-GB" dirty="0"/>
              <a:t>Deflecting beam ~ 1 degree</a:t>
            </a:r>
            <a:endParaRPr lang="en-US" dirty="0"/>
          </a:p>
        </p:txBody>
      </p:sp>
      <p:pic>
        <p:nvPicPr>
          <p:cNvPr id="17" name="Picture 38" descr="TEK00002"/>
          <p:cNvPicPr>
            <a:picLocks noChangeAspect="1" noChangeArrowheads="1"/>
          </p:cNvPicPr>
          <p:nvPr/>
        </p:nvPicPr>
        <p:blipFill>
          <a:blip r:embed="rId3">
            <a:lum bright="-12000"/>
          </a:blip>
          <a:srcRect t="4865" r="46370" b="4817"/>
          <a:stretch>
            <a:fillRect/>
          </a:stretch>
        </p:blipFill>
        <p:spPr>
          <a:xfrm>
            <a:off x="5357818" y="1928802"/>
            <a:ext cx="2786063" cy="3517900"/>
          </a:xfrm>
          <a:prstGeom prst="rect">
            <a:avLst/>
          </a:prstGeom>
          <a:noFill/>
          <a:ln/>
        </p:spPr>
      </p:pic>
      <p:sp>
        <p:nvSpPr>
          <p:cNvPr id="18" name="Text Box 42"/>
          <p:cNvSpPr txBox="1">
            <a:spLocks noChangeArrowheads="1"/>
          </p:cNvSpPr>
          <p:nvPr/>
        </p:nvSpPr>
        <p:spPr bwMode="auto">
          <a:xfrm>
            <a:off x="3428992" y="2285992"/>
            <a:ext cx="1765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1"/>
              <a:t>Beam Pulses</a:t>
            </a:r>
            <a:endParaRPr lang="en-US" sz="2000" b="1"/>
          </a:p>
        </p:txBody>
      </p:sp>
      <p:sp>
        <p:nvSpPr>
          <p:cNvPr id="19" name="Text Box 43"/>
          <p:cNvSpPr txBox="1">
            <a:spLocks noChangeArrowheads="1"/>
          </p:cNvSpPr>
          <p:nvPr/>
        </p:nvSpPr>
        <p:spPr bwMode="auto">
          <a:xfrm>
            <a:off x="5857884" y="4357694"/>
            <a:ext cx="1947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1" dirty="0"/>
              <a:t>Kicker Current</a:t>
            </a:r>
            <a:endParaRPr lang="en-US" sz="2000" b="1" dirty="0"/>
          </a:p>
        </p:txBody>
      </p:sp>
      <p:sp>
        <p:nvSpPr>
          <p:cNvPr id="20" name="Line 45"/>
          <p:cNvSpPr>
            <a:spLocks noChangeShapeType="1"/>
          </p:cNvSpPr>
          <p:nvPr/>
        </p:nvSpPr>
        <p:spPr bwMode="auto">
          <a:xfrm>
            <a:off x="4643438" y="2571744"/>
            <a:ext cx="1154113" cy="539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1" name="Line 45"/>
          <p:cNvSpPr>
            <a:spLocks noChangeShapeType="1"/>
          </p:cNvSpPr>
          <p:nvPr/>
        </p:nvSpPr>
        <p:spPr bwMode="auto">
          <a:xfrm flipV="1">
            <a:off x="7429520" y="2928934"/>
            <a:ext cx="285752" cy="15001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en-GB" dirty="0" smtClean="0"/>
              <a:t>Fast Extraction Kickers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285860"/>
            <a:ext cx="8229600" cy="971544"/>
          </a:xfrm>
        </p:spPr>
        <p:txBody>
          <a:bodyPr/>
          <a:lstStyle/>
          <a:p>
            <a:endParaRPr lang="en-GB" sz="2400" dirty="0" smtClean="0"/>
          </a:p>
          <a:p>
            <a:endParaRPr lang="en-US" sz="2400" dirty="0" smtClean="0"/>
          </a:p>
          <a:p>
            <a:endParaRPr lang="en-GB" dirty="0"/>
          </a:p>
        </p:txBody>
      </p:sp>
      <p:pic>
        <p:nvPicPr>
          <p:cNvPr id="13315" name="Picture 3" descr="\\Britannic\essodisk\PROJECTS\Extract Kicker Upgrade 2007\Kicker Magnet\File0097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3938" y="-93663"/>
            <a:ext cx="7096125" cy="7046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8" name="Picture 2" descr="\\Britannic\essodisk\PROJECTS\Extract Kicker Upgrade 2007\Kicker Magnet\File0098.bm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-331829"/>
            <a:ext cx="7143799" cy="71898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5362" name="Picture 2" descr="C:\Documents and Settings\am37.ISISCNC\My Documents\My Pictures\100NIKON\DSCN42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01638" y="-301625"/>
            <a:ext cx="9948863" cy="746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en-GB" dirty="0" smtClean="0"/>
              <a:t>Fast Extraction Kickers</a:t>
            </a:r>
            <a:endParaRPr lang="en-GB" dirty="0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428596" y="1285860"/>
            <a:ext cx="8229600" cy="900106"/>
          </a:xfrm>
        </p:spPr>
        <p:txBody>
          <a:bodyPr/>
          <a:lstStyle/>
          <a:p>
            <a:pPr>
              <a:buNone/>
            </a:pPr>
            <a:r>
              <a:rPr lang="en-GB" sz="2400" dirty="0" smtClean="0"/>
              <a:t>Power Supply System</a:t>
            </a:r>
            <a:endParaRPr lang="en-GB" sz="2400" dirty="0"/>
          </a:p>
        </p:txBody>
      </p:sp>
      <p:pic>
        <p:nvPicPr>
          <p:cNvPr id="17410" name="Picture 2" descr="C:\Documents and Settings\am37.ISISCNC\My Documents\PAC\File0083a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84" y="1857364"/>
            <a:ext cx="9104246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en-GB" dirty="0" smtClean="0"/>
              <a:t>Fast Extraction Kickers</a:t>
            </a:r>
            <a:endParaRPr lang="en-GB" dirty="0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0" y="5957894"/>
            <a:ext cx="8229600" cy="900106"/>
          </a:xfrm>
        </p:spPr>
        <p:txBody>
          <a:bodyPr/>
          <a:lstStyle/>
          <a:p>
            <a:pPr>
              <a:buNone/>
            </a:pPr>
            <a:r>
              <a:rPr lang="en-GB" sz="2400" dirty="0" smtClean="0"/>
              <a:t>Power Supply System</a:t>
            </a:r>
            <a:endParaRPr lang="en-GB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142984"/>
            <a:ext cx="771525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en-GB" dirty="0" smtClean="0"/>
              <a:t>Fast Extraction Kickers</a:t>
            </a:r>
            <a:endParaRPr lang="en-GB" dirty="0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0" y="5957894"/>
            <a:ext cx="8229600" cy="900106"/>
          </a:xfrm>
        </p:spPr>
        <p:txBody>
          <a:bodyPr/>
          <a:lstStyle/>
          <a:p>
            <a:pPr>
              <a:buNone/>
            </a:pPr>
            <a:r>
              <a:rPr lang="en-GB" sz="2400" dirty="0" smtClean="0"/>
              <a:t>Power Supply System</a:t>
            </a:r>
            <a:endParaRPr lang="en-GB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214422"/>
            <a:ext cx="6357982" cy="436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en-GB" dirty="0" smtClean="0"/>
              <a:t>Fast Extraction Kickers</a:t>
            </a:r>
            <a:endParaRPr lang="en-GB" dirty="0"/>
          </a:p>
        </p:txBody>
      </p:sp>
      <p:pic>
        <p:nvPicPr>
          <p:cNvPr id="18434" name="Picture 2" descr="\\Britannic\essodisk\PROJECTS\Extract Kicker Upgrade 2007\Kicker Bay\Pro Shots\ISIS Fast Kicker System- Main Area shot.tif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569845" y="-142900"/>
            <a:ext cx="10247279" cy="7000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en-GB" dirty="0" smtClean="0"/>
              <a:t>Fast Extraction Kickers</a:t>
            </a:r>
            <a:endParaRPr lang="en-GB" dirty="0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428596" y="1285860"/>
            <a:ext cx="8229600" cy="857256"/>
          </a:xfrm>
        </p:spPr>
        <p:txBody>
          <a:bodyPr/>
          <a:lstStyle/>
          <a:p>
            <a:pPr>
              <a:buNone/>
            </a:pPr>
            <a:r>
              <a:rPr lang="en-GB" sz="2400" dirty="0" smtClean="0"/>
              <a:t>Power Supply System</a:t>
            </a:r>
          </a:p>
          <a:p>
            <a:r>
              <a:rPr lang="en-GB" sz="1800" dirty="0" smtClean="0"/>
              <a:t>Model Using PLECS through MATLAB</a:t>
            </a:r>
          </a:p>
          <a:p>
            <a:endParaRPr lang="en-GB" sz="1800" dirty="0"/>
          </a:p>
        </p:txBody>
      </p:sp>
      <p:pic>
        <p:nvPicPr>
          <p:cNvPr id="19458" name="Picture 2" descr="C:\Documents and Settings\am37.ISISCNC\My Documents\PAC\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071678"/>
            <a:ext cx="5359788" cy="1660535"/>
          </a:xfrm>
          <a:prstGeom prst="rect">
            <a:avLst/>
          </a:prstGeom>
          <a:noFill/>
        </p:spPr>
      </p:pic>
      <p:pic>
        <p:nvPicPr>
          <p:cNvPr id="19459" name="Picture 3" descr="C:\Documents and Settings\am37.ISISCNC\My Documents\PAC\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929066"/>
            <a:ext cx="5345026" cy="1857388"/>
          </a:xfrm>
          <a:prstGeom prst="rect">
            <a:avLst/>
          </a:prstGeom>
          <a:noFill/>
        </p:spPr>
      </p:pic>
      <p:pic>
        <p:nvPicPr>
          <p:cNvPr id="19460" name="Picture 4" descr="C:\Documents and Settings\am37.ISISCNC\My Documents\PAC\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1714488"/>
            <a:ext cx="2571768" cy="3639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isis_2ndtarget_latest.gi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5065959" cy="6715172"/>
          </a:xfrm>
        </p:spPr>
      </p:pic>
      <p:sp>
        <p:nvSpPr>
          <p:cNvPr id="5" name="TextBox 4"/>
          <p:cNvSpPr txBox="1"/>
          <p:nvPr/>
        </p:nvSpPr>
        <p:spPr>
          <a:xfrm>
            <a:off x="5214942" y="1785926"/>
            <a:ext cx="36433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ISIS</a:t>
            </a:r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70 </a:t>
            </a:r>
            <a:r>
              <a:rPr lang="en-GB" dirty="0" err="1" smtClean="0"/>
              <a:t>MeV</a:t>
            </a:r>
            <a:r>
              <a:rPr lang="en-GB" dirty="0" smtClean="0"/>
              <a:t> H-  single pass Linac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800 </a:t>
            </a:r>
            <a:r>
              <a:rPr lang="en-GB" dirty="0" err="1" smtClean="0"/>
              <a:t>MeV</a:t>
            </a:r>
            <a:r>
              <a:rPr lang="en-GB" dirty="0" smtClean="0"/>
              <a:t> Synchrotron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50Hz operation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Target station 1 average 150uA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Target station 2 average 40uA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1 in 5 Pulses to Ts2</a:t>
            </a:r>
          </a:p>
          <a:p>
            <a:pPr>
              <a:buFont typeface="Arial" pitchFamily="34" charset="0"/>
              <a:buChar char="•"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en-GB" dirty="0" smtClean="0"/>
              <a:t>Fast Extraction Kickers</a:t>
            </a:r>
            <a:endParaRPr lang="en-GB" dirty="0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428596" y="1285860"/>
            <a:ext cx="8229600" cy="857256"/>
          </a:xfrm>
        </p:spPr>
        <p:txBody>
          <a:bodyPr/>
          <a:lstStyle/>
          <a:p>
            <a:pPr>
              <a:buNone/>
            </a:pPr>
            <a:r>
              <a:rPr lang="en-GB" sz="2400" dirty="0" smtClean="0"/>
              <a:t>Power Supply System</a:t>
            </a:r>
          </a:p>
          <a:p>
            <a:endParaRPr lang="en-GB" sz="1800" dirty="0" smtClean="0"/>
          </a:p>
          <a:p>
            <a:endParaRPr lang="en-GB" sz="1800" dirty="0"/>
          </a:p>
        </p:txBody>
      </p:sp>
      <p:pic>
        <p:nvPicPr>
          <p:cNvPr id="11265" name="Picture 1" descr="C:\Documents and Settings\am37.ISISCNC\My Documents\My Pictures\Kicker waveform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785927"/>
            <a:ext cx="5143536" cy="38576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429256" y="1714488"/>
            <a:ext cx="3571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View of kickers K1P to K2N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Reflected  W  </a:t>
            </a:r>
            <a:r>
              <a:rPr lang="en-GB" dirty="0" err="1" smtClean="0"/>
              <a:t>ave</a:t>
            </a:r>
            <a:r>
              <a:rPr lang="en-GB" dirty="0" smtClean="0"/>
              <a:t> used for diagnostics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All six systems aligned within 10nS </a:t>
            </a:r>
          </a:p>
          <a:p>
            <a:pPr>
              <a:buFont typeface="Arial" pitchFamily="34" charset="0"/>
              <a:buChar char="•"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57354" y="5214950"/>
            <a:ext cx="8229600" cy="1143000"/>
          </a:xfrm>
        </p:spPr>
        <p:txBody>
          <a:bodyPr/>
          <a:lstStyle/>
          <a:p>
            <a:r>
              <a:rPr lang="en-GB" dirty="0" smtClean="0"/>
              <a:t>ISIS Animation</a:t>
            </a:r>
            <a:endParaRPr lang="en-GB" dirty="0"/>
          </a:p>
        </p:txBody>
      </p:sp>
      <p:pic>
        <p:nvPicPr>
          <p:cNvPr id="4" name="ISIS Overview Animation with VO &amp; Subtitles(640x360)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22" cy="5143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Thanks for listening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dirty="0" smtClean="0"/>
              <a:t>Any Questions?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 descr="isis_2ndtarget_latest.gi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5065959" cy="6715172"/>
          </a:xfrm>
        </p:spPr>
      </p:pic>
      <p:pic>
        <p:nvPicPr>
          <p:cNvPr id="6" name="Picture 5" descr="HPIM05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2132" y="142852"/>
            <a:ext cx="3428992" cy="256648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rot="10800000" flipV="1">
            <a:off x="4786314" y="357166"/>
            <a:ext cx="785818" cy="7143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 descr="isis_2ndtarget_latest.gi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5065959" cy="6715172"/>
          </a:xfrm>
        </p:spPr>
      </p:pic>
      <p:pic>
        <p:nvPicPr>
          <p:cNvPr id="5" name="Picture 4" descr="DSCN42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2132" y="2786058"/>
            <a:ext cx="3429024" cy="2571768"/>
          </a:xfrm>
          <a:prstGeom prst="rect">
            <a:avLst/>
          </a:prstGeom>
        </p:spPr>
      </p:pic>
      <p:pic>
        <p:nvPicPr>
          <p:cNvPr id="6" name="Picture 5" descr="HPIM05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2132" y="142852"/>
            <a:ext cx="3428992" cy="256648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rot="10800000" flipV="1">
            <a:off x="4786314" y="357166"/>
            <a:ext cx="785818" cy="7143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V="1">
            <a:off x="4321967" y="2035959"/>
            <a:ext cx="1785950" cy="7143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428868"/>
            <a:ext cx="8229600" cy="1143000"/>
          </a:xfrm>
        </p:spPr>
        <p:txBody>
          <a:bodyPr/>
          <a:lstStyle/>
          <a:p>
            <a:r>
              <a:rPr lang="en-GB" dirty="0" smtClean="0"/>
              <a:t>Injection Dipole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en-GB" dirty="0" smtClean="0"/>
              <a:t>Injection Dipole</a:t>
            </a:r>
            <a:endParaRPr lang="en-GB" dirty="0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428596" y="1285860"/>
            <a:ext cx="8229600" cy="900106"/>
          </a:xfrm>
        </p:spPr>
        <p:txBody>
          <a:bodyPr/>
          <a:lstStyle/>
          <a:p>
            <a:pPr>
              <a:buNone/>
            </a:pPr>
            <a:endParaRPr lang="en-GB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142984"/>
            <a:ext cx="5314149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572132" y="2357430"/>
            <a:ext cx="33575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 Injection into super period 0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</a:t>
            </a:r>
            <a:r>
              <a:rPr lang="en-GB" dirty="0" smtClean="0"/>
              <a:t>12200A </a:t>
            </a:r>
            <a:r>
              <a:rPr lang="en-GB" dirty="0" smtClean="0"/>
              <a:t>peek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Rise and fall times </a:t>
            </a:r>
            <a:r>
              <a:rPr lang="en-GB" dirty="0" smtClean="0"/>
              <a:t>80uS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400uS flat top</a:t>
            </a:r>
            <a:endParaRPr lang="en-GB" dirty="0" smtClean="0"/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50 Hz operation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Dual charged power supply                     system</a:t>
            </a:r>
          </a:p>
          <a:p>
            <a:pPr>
              <a:buFont typeface="Arial" pitchFamily="34" charset="0"/>
              <a:buChar char="•"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en-GB" dirty="0" smtClean="0"/>
              <a:t>Injection Dipole</a:t>
            </a:r>
            <a:endParaRPr lang="en-GB" dirty="0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428596" y="1285860"/>
            <a:ext cx="8229600" cy="900106"/>
          </a:xfrm>
        </p:spPr>
        <p:txBody>
          <a:bodyPr/>
          <a:lstStyle/>
          <a:p>
            <a:pPr>
              <a:buNone/>
            </a:pPr>
            <a:endParaRPr lang="en-GB" sz="2400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" y="1376363"/>
            <a:ext cx="771525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929322" y="3643314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4 magnets run in series</a:t>
            </a:r>
            <a:endParaRPr lang="en-GB" dirty="0"/>
          </a:p>
        </p:txBody>
      </p:sp>
      <p:cxnSp>
        <p:nvCxnSpPr>
          <p:cNvPr id="7" name="Straight Arrow Connector 6"/>
          <p:cNvCxnSpPr/>
          <p:nvPr/>
        </p:nvCxnSpPr>
        <p:spPr>
          <a:xfrm rot="16200000" flipV="1">
            <a:off x="4786314" y="2714620"/>
            <a:ext cx="1357322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>
            <a:off x="4714876" y="2714620"/>
            <a:ext cx="1143008" cy="10715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4500562" y="2857496"/>
            <a:ext cx="1357322" cy="928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>
            <a:off x="4143372" y="3214686"/>
            <a:ext cx="1714512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5" name="Rectangle 45"/>
          <p:cNvSpPr>
            <a:spLocks noGrp="1" noChangeArrowheads="1"/>
          </p:cNvSpPr>
          <p:nvPr>
            <p:ph type="title"/>
          </p:nvPr>
        </p:nvSpPr>
        <p:spPr>
          <a:xfrm>
            <a:off x="889000" y="203200"/>
            <a:ext cx="8229600" cy="660400"/>
          </a:xfrm>
        </p:spPr>
        <p:txBody>
          <a:bodyPr/>
          <a:lstStyle/>
          <a:p>
            <a:r>
              <a:rPr lang="en-GB" sz="2800" b="1"/>
              <a:t>Injection in Super Period 0</a:t>
            </a:r>
            <a:endParaRPr lang="en-US" sz="2800" b="1"/>
          </a:p>
        </p:txBody>
      </p:sp>
      <p:pic>
        <p:nvPicPr>
          <p:cNvPr id="122922" name="Picture 42" descr="Inj system Fig 1"/>
          <p:cNvPicPr>
            <a:picLocks noChangeAspect="1" noChangeArrowheads="1"/>
          </p:cNvPicPr>
          <p:nvPr/>
        </p:nvPicPr>
        <p:blipFill>
          <a:blip r:embed="rId3">
            <a:lum bright="12000" contrast="-42000"/>
          </a:blip>
          <a:srcRect l="8548" t="3174" r="14235"/>
          <a:stretch>
            <a:fillRect/>
          </a:stretch>
        </p:blipFill>
        <p:spPr bwMode="auto">
          <a:xfrm>
            <a:off x="587375" y="1847850"/>
            <a:ext cx="4700588" cy="4237038"/>
          </a:xfrm>
          <a:prstGeom prst="rect">
            <a:avLst/>
          </a:prstGeom>
          <a:noFill/>
        </p:spPr>
      </p:pic>
      <p:sp>
        <p:nvSpPr>
          <p:cNvPr id="122927" name="Text Box 47"/>
          <p:cNvSpPr txBox="1">
            <a:spLocks noChangeArrowheads="1"/>
          </p:cNvSpPr>
          <p:nvPr/>
        </p:nvSpPr>
        <p:spPr bwMode="auto">
          <a:xfrm>
            <a:off x="541338" y="1038225"/>
            <a:ext cx="799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/>
              <a:t>H- Charge Exchange injection through an aluminium oxide stripping foil</a:t>
            </a:r>
            <a:endParaRPr lang="en-US" sz="1800" b="1"/>
          </a:p>
        </p:txBody>
      </p:sp>
      <p:sp>
        <p:nvSpPr>
          <p:cNvPr id="122933" name="Rectangle 53"/>
          <p:cNvSpPr>
            <a:spLocks noChangeArrowheads="1"/>
          </p:cNvSpPr>
          <p:nvPr/>
        </p:nvSpPr>
        <p:spPr bwMode="auto">
          <a:xfrm rot="992090">
            <a:off x="900113" y="5445125"/>
            <a:ext cx="479425" cy="20955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934" name="Rectangle 54"/>
          <p:cNvSpPr>
            <a:spLocks noChangeArrowheads="1"/>
          </p:cNvSpPr>
          <p:nvPr/>
        </p:nvSpPr>
        <p:spPr bwMode="auto">
          <a:xfrm>
            <a:off x="1181100" y="4149725"/>
            <a:ext cx="436563" cy="1281113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936" name="Rectangle 56"/>
          <p:cNvSpPr>
            <a:spLocks noChangeArrowheads="1"/>
          </p:cNvSpPr>
          <p:nvPr/>
        </p:nvSpPr>
        <p:spPr bwMode="auto">
          <a:xfrm>
            <a:off x="1195388" y="1941513"/>
            <a:ext cx="422275" cy="1912937"/>
          </a:xfrm>
          <a:prstGeom prst="rect">
            <a:avLst/>
          </a:prstGeom>
          <a:solidFill>
            <a:srgbClr val="0000FF">
              <a:alpha val="3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937" name="Rectangle 57"/>
          <p:cNvSpPr>
            <a:spLocks noChangeArrowheads="1"/>
          </p:cNvSpPr>
          <p:nvPr/>
        </p:nvSpPr>
        <p:spPr bwMode="auto">
          <a:xfrm>
            <a:off x="4394200" y="1960563"/>
            <a:ext cx="422275" cy="2039937"/>
          </a:xfrm>
          <a:prstGeom prst="rect">
            <a:avLst/>
          </a:prstGeom>
          <a:solidFill>
            <a:srgbClr val="0000FF">
              <a:alpha val="3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938" name="Rectangle 58"/>
          <p:cNvSpPr>
            <a:spLocks noChangeArrowheads="1"/>
          </p:cNvSpPr>
          <p:nvPr/>
        </p:nvSpPr>
        <p:spPr bwMode="auto">
          <a:xfrm>
            <a:off x="3160713" y="2133600"/>
            <a:ext cx="422275" cy="2138363"/>
          </a:xfrm>
          <a:prstGeom prst="rect">
            <a:avLst/>
          </a:prstGeom>
          <a:solidFill>
            <a:srgbClr val="0000FF">
              <a:alpha val="3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939" name="Rectangle 59"/>
          <p:cNvSpPr>
            <a:spLocks noChangeArrowheads="1"/>
          </p:cNvSpPr>
          <p:nvPr/>
        </p:nvSpPr>
        <p:spPr bwMode="auto">
          <a:xfrm>
            <a:off x="2447925" y="2125663"/>
            <a:ext cx="422275" cy="2124075"/>
          </a:xfrm>
          <a:prstGeom prst="rect">
            <a:avLst/>
          </a:prstGeom>
          <a:solidFill>
            <a:srgbClr val="0000FF">
              <a:alpha val="3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940" name="Line 60"/>
          <p:cNvSpPr>
            <a:spLocks noChangeShapeType="1"/>
          </p:cNvSpPr>
          <p:nvPr/>
        </p:nvSpPr>
        <p:spPr bwMode="auto">
          <a:xfrm flipV="1">
            <a:off x="3038475" y="3713163"/>
            <a:ext cx="0" cy="450850"/>
          </a:xfrm>
          <a:prstGeom prst="line">
            <a:avLst/>
          </a:prstGeom>
          <a:noFill/>
          <a:ln w="793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2941" name="Line 61"/>
          <p:cNvSpPr>
            <a:spLocks noChangeShapeType="1"/>
          </p:cNvSpPr>
          <p:nvPr/>
        </p:nvSpPr>
        <p:spPr bwMode="auto">
          <a:xfrm flipV="1">
            <a:off x="1068388" y="4445000"/>
            <a:ext cx="381000" cy="13081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2942" name="Line 62"/>
          <p:cNvSpPr>
            <a:spLocks noChangeShapeType="1"/>
          </p:cNvSpPr>
          <p:nvPr/>
        </p:nvSpPr>
        <p:spPr bwMode="auto">
          <a:xfrm flipV="1">
            <a:off x="1449388" y="3811588"/>
            <a:ext cx="1279525" cy="6477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2943" name="Line 63"/>
          <p:cNvSpPr>
            <a:spLocks noChangeShapeType="1"/>
          </p:cNvSpPr>
          <p:nvPr/>
        </p:nvSpPr>
        <p:spPr bwMode="auto">
          <a:xfrm flipV="1">
            <a:off x="2714625" y="3741738"/>
            <a:ext cx="661988" cy="698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2944" name="Line 64"/>
          <p:cNvSpPr>
            <a:spLocks noChangeShapeType="1"/>
          </p:cNvSpPr>
          <p:nvPr/>
        </p:nvSpPr>
        <p:spPr bwMode="auto">
          <a:xfrm flipV="1">
            <a:off x="3376613" y="3095625"/>
            <a:ext cx="1223962" cy="64611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2945" name="Line 65"/>
          <p:cNvSpPr>
            <a:spLocks noChangeShapeType="1"/>
          </p:cNvSpPr>
          <p:nvPr/>
        </p:nvSpPr>
        <p:spPr bwMode="auto">
          <a:xfrm flipV="1">
            <a:off x="4600575" y="3067050"/>
            <a:ext cx="350838" cy="285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2946" name="Text Box 66"/>
          <p:cNvSpPr txBox="1">
            <a:spLocks noChangeArrowheads="1"/>
          </p:cNvSpPr>
          <p:nvPr/>
        </p:nvSpPr>
        <p:spPr bwMode="auto">
          <a:xfrm>
            <a:off x="2595563" y="4700588"/>
            <a:ext cx="84772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2000"/>
              <a:t>Foil</a:t>
            </a:r>
            <a:endParaRPr lang="en-US" sz="2000"/>
          </a:p>
        </p:txBody>
      </p:sp>
      <p:sp>
        <p:nvSpPr>
          <p:cNvPr id="122947" name="Line 67"/>
          <p:cNvSpPr>
            <a:spLocks noChangeShapeType="1"/>
          </p:cNvSpPr>
          <p:nvPr/>
        </p:nvSpPr>
        <p:spPr bwMode="auto">
          <a:xfrm flipV="1">
            <a:off x="3024188" y="4248150"/>
            <a:ext cx="14287" cy="465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2948" name="Text Box 68"/>
          <p:cNvSpPr txBox="1">
            <a:spLocks noChangeArrowheads="1"/>
          </p:cNvSpPr>
          <p:nvPr/>
        </p:nvSpPr>
        <p:spPr bwMode="auto">
          <a:xfrm>
            <a:off x="1443038" y="5532438"/>
            <a:ext cx="3373437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000"/>
              <a:t>Vertical Sweeper Magnet</a:t>
            </a:r>
            <a:endParaRPr lang="en-US" sz="2000"/>
          </a:p>
        </p:txBody>
      </p:sp>
      <p:sp>
        <p:nvSpPr>
          <p:cNvPr id="122949" name="Text Box 69"/>
          <p:cNvSpPr txBox="1">
            <a:spLocks noChangeArrowheads="1"/>
          </p:cNvSpPr>
          <p:nvPr/>
        </p:nvSpPr>
        <p:spPr bwMode="auto">
          <a:xfrm>
            <a:off x="1574800" y="1454150"/>
            <a:ext cx="296545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/>
              <a:t>Injection Dipole Magnets</a:t>
            </a:r>
            <a:endParaRPr lang="en-US" sz="2000"/>
          </a:p>
        </p:txBody>
      </p:sp>
      <p:sp>
        <p:nvSpPr>
          <p:cNvPr id="122950" name="Line 70"/>
          <p:cNvSpPr>
            <a:spLocks noChangeShapeType="1"/>
          </p:cNvSpPr>
          <p:nvPr/>
        </p:nvSpPr>
        <p:spPr bwMode="auto">
          <a:xfrm>
            <a:off x="928688" y="2855913"/>
            <a:ext cx="40513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2951" name="Line 71"/>
          <p:cNvSpPr>
            <a:spLocks noChangeShapeType="1"/>
          </p:cNvSpPr>
          <p:nvPr/>
        </p:nvSpPr>
        <p:spPr bwMode="auto">
          <a:xfrm>
            <a:off x="1447800" y="2855913"/>
            <a:ext cx="1281113" cy="6477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2952" name="Line 72"/>
          <p:cNvSpPr>
            <a:spLocks noChangeShapeType="1"/>
          </p:cNvSpPr>
          <p:nvPr/>
        </p:nvSpPr>
        <p:spPr bwMode="auto">
          <a:xfrm>
            <a:off x="2728913" y="3489325"/>
            <a:ext cx="633412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2953" name="Line 73"/>
          <p:cNvSpPr>
            <a:spLocks noChangeShapeType="1"/>
          </p:cNvSpPr>
          <p:nvPr/>
        </p:nvSpPr>
        <p:spPr bwMode="auto">
          <a:xfrm flipV="1">
            <a:off x="3348038" y="2870200"/>
            <a:ext cx="1293812" cy="604838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2954" name="Line 74"/>
          <p:cNvSpPr>
            <a:spLocks noChangeShapeType="1"/>
          </p:cNvSpPr>
          <p:nvPr/>
        </p:nvSpPr>
        <p:spPr bwMode="auto">
          <a:xfrm flipH="1">
            <a:off x="1547813" y="1898650"/>
            <a:ext cx="14351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2955" name="Line 75"/>
          <p:cNvSpPr>
            <a:spLocks noChangeShapeType="1"/>
          </p:cNvSpPr>
          <p:nvPr/>
        </p:nvSpPr>
        <p:spPr bwMode="auto">
          <a:xfrm>
            <a:off x="2982913" y="1898650"/>
            <a:ext cx="1560512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2956" name="Line 76"/>
          <p:cNvSpPr>
            <a:spLocks noChangeShapeType="1"/>
          </p:cNvSpPr>
          <p:nvPr/>
        </p:nvSpPr>
        <p:spPr bwMode="auto">
          <a:xfrm flipH="1">
            <a:off x="2771775" y="1871663"/>
            <a:ext cx="211138" cy="322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2957" name="Line 77"/>
          <p:cNvSpPr>
            <a:spLocks noChangeShapeType="1"/>
          </p:cNvSpPr>
          <p:nvPr/>
        </p:nvSpPr>
        <p:spPr bwMode="auto">
          <a:xfrm>
            <a:off x="2997200" y="1884363"/>
            <a:ext cx="266700" cy="28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2959" name="Line 79"/>
          <p:cNvSpPr>
            <a:spLocks noChangeShapeType="1"/>
          </p:cNvSpPr>
          <p:nvPr/>
        </p:nvSpPr>
        <p:spPr bwMode="auto">
          <a:xfrm flipV="1">
            <a:off x="3376613" y="3671888"/>
            <a:ext cx="576262" cy="69850"/>
          </a:xfrm>
          <a:prstGeom prst="line">
            <a:avLst/>
          </a:prstGeom>
          <a:noFill/>
          <a:ln w="63500">
            <a:solidFill>
              <a:srgbClr val="3399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2960" name="Line 80"/>
          <p:cNvSpPr>
            <a:spLocks noChangeShapeType="1"/>
          </p:cNvSpPr>
          <p:nvPr/>
        </p:nvSpPr>
        <p:spPr bwMode="auto">
          <a:xfrm>
            <a:off x="3409950" y="3759200"/>
            <a:ext cx="730250" cy="280988"/>
          </a:xfrm>
          <a:prstGeom prst="line">
            <a:avLst/>
          </a:prstGeom>
          <a:noFill/>
          <a:ln w="63500">
            <a:solidFill>
              <a:srgbClr val="3399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2962" name="Text Box 82"/>
          <p:cNvSpPr txBox="1">
            <a:spLocks noChangeArrowheads="1"/>
          </p:cNvSpPr>
          <p:nvPr/>
        </p:nvSpPr>
        <p:spPr bwMode="auto">
          <a:xfrm>
            <a:off x="3932238" y="3475038"/>
            <a:ext cx="46037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/>
              <a:t>H</a:t>
            </a:r>
            <a:r>
              <a:rPr lang="en-GB" sz="2000" baseline="30000"/>
              <a:t>0</a:t>
            </a:r>
            <a:endParaRPr lang="en-US" sz="2000"/>
          </a:p>
        </p:txBody>
      </p:sp>
      <p:sp>
        <p:nvSpPr>
          <p:cNvPr id="122964" name="Text Box 84"/>
          <p:cNvSpPr txBox="1">
            <a:spLocks noChangeArrowheads="1"/>
          </p:cNvSpPr>
          <p:nvPr/>
        </p:nvSpPr>
        <p:spPr bwMode="auto">
          <a:xfrm>
            <a:off x="4175125" y="4002088"/>
            <a:ext cx="423863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/>
              <a:t>H</a:t>
            </a:r>
            <a:r>
              <a:rPr lang="en-GB" sz="2000" baseline="30000"/>
              <a:t>-</a:t>
            </a:r>
            <a:endParaRPr lang="en-US" sz="2000"/>
          </a:p>
        </p:txBody>
      </p:sp>
      <p:sp>
        <p:nvSpPr>
          <p:cNvPr id="122965" name="Text Box 85"/>
          <p:cNvSpPr txBox="1">
            <a:spLocks noChangeArrowheads="1"/>
          </p:cNvSpPr>
          <p:nvPr/>
        </p:nvSpPr>
        <p:spPr bwMode="auto">
          <a:xfrm>
            <a:off x="5000628" y="2143116"/>
            <a:ext cx="931862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/>
              <a:t>Proton</a:t>
            </a:r>
            <a:endParaRPr lang="en-US" sz="2000" dirty="0"/>
          </a:p>
        </p:txBody>
      </p:sp>
      <p:sp>
        <p:nvSpPr>
          <p:cNvPr id="122967" name="Text Box 87"/>
          <p:cNvSpPr txBox="1">
            <a:spLocks noChangeArrowheads="1"/>
          </p:cNvSpPr>
          <p:nvPr/>
        </p:nvSpPr>
        <p:spPr bwMode="auto">
          <a:xfrm>
            <a:off x="762000" y="5945188"/>
            <a:ext cx="1958975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1"/>
              <a:t>70 MeV H</a:t>
            </a:r>
            <a:r>
              <a:rPr lang="en-GB" sz="1800" b="1" baseline="30000"/>
              <a:t>- </a:t>
            </a:r>
            <a:r>
              <a:rPr lang="en-GB" sz="1800" b="1"/>
              <a:t>Beam</a:t>
            </a:r>
            <a:r>
              <a:rPr lang="en-GB" sz="1800" b="1" baseline="30000"/>
              <a:t> </a:t>
            </a:r>
            <a:endParaRPr lang="en-US" sz="1800" b="1" baseline="30000"/>
          </a:p>
        </p:txBody>
      </p:sp>
      <p:pic>
        <p:nvPicPr>
          <p:cNvPr id="122971" name="Picture 91" descr="88RC2801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643570" y="2643182"/>
            <a:ext cx="3371850" cy="2700338"/>
          </a:xfrm>
          <a:noFill/>
          <a:ln/>
        </p:spPr>
      </p:pic>
      <p:sp>
        <p:nvSpPr>
          <p:cNvPr id="122973" name="Line 93"/>
          <p:cNvSpPr>
            <a:spLocks noChangeShapeType="1"/>
          </p:cNvSpPr>
          <p:nvPr/>
        </p:nvSpPr>
        <p:spPr bwMode="auto">
          <a:xfrm flipV="1">
            <a:off x="930275" y="3122613"/>
            <a:ext cx="520700" cy="28575"/>
          </a:xfrm>
          <a:prstGeom prst="line">
            <a:avLst/>
          </a:prstGeom>
          <a:noFill/>
          <a:ln w="38100">
            <a:solidFill>
              <a:srgbClr val="9933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2974" name="Line 94"/>
          <p:cNvSpPr>
            <a:spLocks noChangeShapeType="1"/>
          </p:cNvSpPr>
          <p:nvPr/>
        </p:nvSpPr>
        <p:spPr bwMode="auto">
          <a:xfrm>
            <a:off x="1444625" y="3122613"/>
            <a:ext cx="1265238" cy="520700"/>
          </a:xfrm>
          <a:prstGeom prst="line">
            <a:avLst/>
          </a:prstGeom>
          <a:noFill/>
          <a:ln w="38100">
            <a:solidFill>
              <a:srgbClr val="9933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2975" name="Line 95"/>
          <p:cNvSpPr>
            <a:spLocks noChangeShapeType="1"/>
          </p:cNvSpPr>
          <p:nvPr/>
        </p:nvSpPr>
        <p:spPr bwMode="auto">
          <a:xfrm flipV="1">
            <a:off x="2716213" y="3635375"/>
            <a:ext cx="604837" cy="1588"/>
          </a:xfrm>
          <a:prstGeom prst="line">
            <a:avLst/>
          </a:prstGeom>
          <a:noFill/>
          <a:ln w="38100">
            <a:solidFill>
              <a:srgbClr val="9933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2976" name="Line 96"/>
          <p:cNvSpPr>
            <a:spLocks noChangeShapeType="1"/>
          </p:cNvSpPr>
          <p:nvPr/>
        </p:nvSpPr>
        <p:spPr bwMode="auto">
          <a:xfrm flipV="1">
            <a:off x="3309938" y="3001963"/>
            <a:ext cx="1281112" cy="633412"/>
          </a:xfrm>
          <a:prstGeom prst="line">
            <a:avLst/>
          </a:prstGeom>
          <a:noFill/>
          <a:ln w="38100">
            <a:solidFill>
              <a:srgbClr val="9933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2977" name="Line 97"/>
          <p:cNvSpPr>
            <a:spLocks noChangeShapeType="1"/>
          </p:cNvSpPr>
          <p:nvPr/>
        </p:nvSpPr>
        <p:spPr bwMode="auto">
          <a:xfrm flipV="1">
            <a:off x="4576763" y="2987675"/>
            <a:ext cx="260350" cy="14288"/>
          </a:xfrm>
          <a:prstGeom prst="line">
            <a:avLst/>
          </a:prstGeom>
          <a:noFill/>
          <a:ln w="38100">
            <a:solidFill>
              <a:srgbClr val="9933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cxnSp>
        <p:nvCxnSpPr>
          <p:cNvPr id="43" name="Straight Arrow Connector 42"/>
          <p:cNvCxnSpPr>
            <a:stCxn id="122965" idx="2"/>
            <a:endCxn id="122945" idx="1"/>
          </p:cNvCxnSpPr>
          <p:nvPr/>
        </p:nvCxnSpPr>
        <p:spPr>
          <a:xfrm rot="5400000">
            <a:off x="4945457" y="2545947"/>
            <a:ext cx="527059" cy="5151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SIS Small Bottom Banner">
  <a:themeElements>
    <a:clrScheme name="ISIS Small Bottom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Small Bottom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Small Bottom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SIS Large Top Banner">
  <a:themeElements>
    <a:clrScheme name="ISIS Large Top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Large Top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Large Top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SIS Small Top Banner">
  <a:themeElements>
    <a:clrScheme name="ISIS Small Top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Small Top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Small Top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Top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Top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Top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Top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Top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Top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Top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Top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Top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Top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Top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ISIS Large Bottom Banner">
  <a:themeElements>
    <a:clrScheme name="ISIS Large Bottom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Large Bottom Bann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Large Bottom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Bottom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Bottom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Bottom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Bottom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Bottom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3491</TotalTime>
  <Words>637</Words>
  <Application>Microsoft Office PowerPoint</Application>
  <PresentationFormat>On-screen Show (4:3)</PresentationFormat>
  <Paragraphs>202</Paragraphs>
  <Slides>32</Slides>
  <Notes>31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ISIS Small Bottom Banner</vt:lpstr>
      <vt:lpstr>ISIS Large Top Banner</vt:lpstr>
      <vt:lpstr>ISIS Small Top Banner</vt:lpstr>
      <vt:lpstr>ISIS Large Bottom Banner</vt:lpstr>
      <vt:lpstr>ISIS Pulsed power for Injection and Extraction</vt:lpstr>
      <vt:lpstr>Outline</vt:lpstr>
      <vt:lpstr>Slide 3</vt:lpstr>
      <vt:lpstr>Slide 4</vt:lpstr>
      <vt:lpstr>Slide 5</vt:lpstr>
      <vt:lpstr>Injection Dipole</vt:lpstr>
      <vt:lpstr>Injection Dipole</vt:lpstr>
      <vt:lpstr>Injection Dipole</vt:lpstr>
      <vt:lpstr>Injection in Super Period 0</vt:lpstr>
      <vt:lpstr>Slide 10</vt:lpstr>
      <vt:lpstr>Slide 11</vt:lpstr>
      <vt:lpstr>Slide 12</vt:lpstr>
      <vt:lpstr>Slide 13</vt:lpstr>
      <vt:lpstr>Power Supply</vt:lpstr>
      <vt:lpstr>P/S Schematic</vt:lpstr>
      <vt:lpstr>P/S Simulation</vt:lpstr>
      <vt:lpstr>Fast Extraction Kickers</vt:lpstr>
      <vt:lpstr>Fast Extraction Kickers</vt:lpstr>
      <vt:lpstr>Fast Extraction Kickers</vt:lpstr>
      <vt:lpstr>Fast Extraction Kickers</vt:lpstr>
      <vt:lpstr>Fast Extraction Kickers</vt:lpstr>
      <vt:lpstr>Fast Extraction Kickers</vt:lpstr>
      <vt:lpstr>Slide 23</vt:lpstr>
      <vt:lpstr>Slide 24</vt:lpstr>
      <vt:lpstr>Fast Extraction Kickers</vt:lpstr>
      <vt:lpstr>Fast Extraction Kickers</vt:lpstr>
      <vt:lpstr>Fast Extraction Kickers</vt:lpstr>
      <vt:lpstr>Fast Extraction Kickers</vt:lpstr>
      <vt:lpstr>Fast Extraction Kickers</vt:lpstr>
      <vt:lpstr>Fast Extraction Kickers</vt:lpstr>
      <vt:lpstr>ISIS Animation</vt:lpstr>
      <vt:lpstr>Slide 32</vt:lpstr>
    </vt:vector>
  </TitlesOfParts>
  <Company>CCLRC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</dc:creator>
  <cp:lastModifiedBy>Adrian McFarland </cp:lastModifiedBy>
  <cp:revision>74</cp:revision>
  <dcterms:created xsi:type="dcterms:W3CDTF">2007-08-10T08:53:48Z</dcterms:created>
  <dcterms:modified xsi:type="dcterms:W3CDTF">2009-07-01T13:53:19Z</dcterms:modified>
</cp:coreProperties>
</file>